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4" r:id="rId1"/>
  </p:sldMasterIdLst>
  <p:notesMasterIdLst>
    <p:notesMasterId r:id="rId11"/>
  </p:notesMasterIdLst>
  <p:handoutMasterIdLst>
    <p:handoutMasterId r:id="rId12"/>
  </p:handoutMasterIdLst>
  <p:sldIdLst>
    <p:sldId id="611" r:id="rId2"/>
    <p:sldId id="335" r:id="rId3"/>
    <p:sldId id="340" r:id="rId4"/>
    <p:sldId id="342" r:id="rId5"/>
    <p:sldId id="344" r:id="rId6"/>
    <p:sldId id="348" r:id="rId7"/>
    <p:sldId id="347" r:id="rId8"/>
    <p:sldId id="350" r:id="rId9"/>
    <p:sldId id="612" r:id="rId10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Rdg Vesta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1245"/>
    <a:srgbClr val="CC0000"/>
    <a:srgbClr val="006600"/>
    <a:srgbClr val="000099"/>
    <a:srgbClr val="FFFFFF"/>
    <a:srgbClr val="BF0071"/>
    <a:srgbClr val="D799A1"/>
    <a:srgbClr val="7EAF35"/>
    <a:srgbClr val="F3F3F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1" autoAdjust="0"/>
    <p:restoredTop sz="95470" autoAdjust="0"/>
  </p:normalViewPr>
  <p:slideViewPr>
    <p:cSldViewPr showGuides="1">
      <p:cViewPr varScale="1">
        <p:scale>
          <a:sx n="110" d="100"/>
          <a:sy n="110" d="100"/>
        </p:scale>
        <p:origin x="181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 showGuides="1">
      <p:cViewPr varScale="1">
        <p:scale>
          <a:sx n="94" d="100"/>
          <a:sy n="94" d="100"/>
        </p:scale>
        <p:origin x="-3780" y="-12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BF0071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05" y="4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BF0071"/>
              </a:solidFill>
            </a:endParaRPr>
          </a:p>
        </p:txBody>
      </p:sp>
      <p:sp>
        <p:nvSpPr>
          <p:cNvPr id="459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9988"/>
            <a:ext cx="2945873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srgbClr val="BF0071"/>
              </a:solidFill>
            </a:endParaRPr>
          </a:p>
        </p:txBody>
      </p:sp>
      <p:sp>
        <p:nvSpPr>
          <p:cNvPr id="459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05" y="9429988"/>
            <a:ext cx="2945873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2DCF08D-6481-43DA-8A15-15EA1A6A8146}" type="slidenum">
              <a:rPr lang="en-GB">
                <a:solidFill>
                  <a:srgbClr val="BF0071"/>
                </a:solidFill>
              </a:rPr>
              <a:pPr/>
              <a:t>‹#›</a:t>
            </a:fld>
            <a:endParaRPr lang="en-GB" dirty="0">
              <a:solidFill>
                <a:srgbClr val="BF00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31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00" y="4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795"/>
            <a:ext cx="5438783" cy="44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393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00" y="9428393"/>
            <a:ext cx="2945873" cy="49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47E8B6-FA9F-46D1-9616-8ECF1D3221B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773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dg Vesta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dg Vesta" pitchFamily="2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dg Vesta" pitchFamily="2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dg Vesta" pitchFamily="2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dg Vest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2642F-FDAD-4697-9B6F-4650C9BB88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7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E8B6-FA9F-46D1-9616-8ECF1D3221B0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0326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July 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Nature of Strategic Leadership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2869" y="9429834"/>
            <a:ext cx="2944812" cy="496808"/>
          </a:xfrm>
          <a:noFill/>
        </p:spPr>
        <p:txBody>
          <a:bodyPr/>
          <a:lstStyle/>
          <a:p>
            <a:pPr defTabSz="903557"/>
            <a:r>
              <a:rPr lang="en-GB" dirty="0"/>
              <a:t>    Page </a:t>
            </a:r>
            <a:fld id="{5C3CB0FC-1DAA-4BFC-A51F-98FF03C1FDAE}" type="slidenum">
              <a:rPr lang="en-GB" smtClean="0"/>
              <a:pPr defTabSz="903557"/>
              <a:t>4</a:t>
            </a:fld>
            <a:endParaRPr lang="en-GB" dirty="0"/>
          </a:p>
          <a:p>
            <a:pPr defTabSz="903557"/>
            <a:r>
              <a:rPr lang="en-GB" dirty="0"/>
              <a:t>© A.P. Kakabadse</a:t>
            </a:r>
          </a:p>
        </p:txBody>
      </p:sp>
    </p:spTree>
    <p:extLst>
      <p:ext uri="{BB962C8B-B14F-4D97-AF65-F5344CB8AC3E}">
        <p14:creationId xmlns:p14="http://schemas.microsoft.com/office/powerpoint/2010/main" val="3817314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9654"/>
            <a:r>
              <a:rPr lang="en-GB" dirty="0"/>
              <a:t>    Page </a:t>
            </a:r>
            <a:fld id="{3A85A278-3B20-45D1-8035-93FDF4C2326C}" type="slidenum">
              <a:rPr lang="en-GB" smtClean="0"/>
              <a:pPr defTabSz="909654"/>
              <a:t>5</a:t>
            </a:fld>
            <a:endParaRPr lang="en-GB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3003437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606" y="4715075"/>
            <a:ext cx="5438464" cy="44668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>
                <a:solidFill>
                  <a:prstClr val="black"/>
                </a:solidFill>
              </a:rPr>
              <a:t>Page </a:t>
            </a:r>
            <a:fld id="{353CD696-6608-40BE-A15C-B21709E15F64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3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9144000" cy="4501946"/>
          </a:xfrm>
          <a:prstGeom prst="rect">
            <a:avLst/>
          </a:prstGeom>
        </p:spPr>
      </p:pic>
      <p:sp>
        <p:nvSpPr>
          <p:cNvPr id="2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844280"/>
            <a:ext cx="7920038" cy="6476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white">
          <a:xfrm>
            <a:off x="5292725" y="6519863"/>
            <a:ext cx="3446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 b="1" dirty="0">
                <a:solidFill>
                  <a:srgbClr val="FFFFFF"/>
                </a:solidFill>
              </a:rPr>
              <a:t>www.henley.reading.ac.uk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983538" cy="1719064"/>
          </a:xfrm>
        </p:spPr>
        <p:txBody>
          <a:bodyPr wrap="square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4" name="Rectangle 19"/>
          <p:cNvSpPr>
            <a:spLocks noChangeArrowheads="1"/>
          </p:cNvSpPr>
          <p:nvPr userDrawn="1"/>
        </p:nvSpPr>
        <p:spPr bwMode="white">
          <a:xfrm>
            <a:off x="755650" y="6519863"/>
            <a:ext cx="45370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90549" y="6583463"/>
            <a:ext cx="950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©a.kakabadse</a:t>
            </a:r>
          </a:p>
        </p:txBody>
      </p:sp>
    </p:spTree>
    <p:extLst>
      <p:ext uri="{BB962C8B-B14F-4D97-AF65-F5344CB8AC3E}">
        <p14:creationId xmlns:p14="http://schemas.microsoft.com/office/powerpoint/2010/main" val="378432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00200"/>
            <a:ext cx="7992888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6192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8587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534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949851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1"/>
          </p:nvPr>
        </p:nvSpPr>
        <p:spPr>
          <a:xfrm>
            <a:off x="457200" y="2390899"/>
            <a:ext cx="4038600" cy="413444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692311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1137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1137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2"/>
          </p:nvPr>
        </p:nvSpPr>
        <p:spPr>
          <a:xfrm>
            <a:off x="4648200" y="2390899"/>
            <a:ext cx="4038600" cy="413444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71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304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2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11CB-996F-4BC7-B6E0-927164122803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9BD01-B2B8-4D3E-A23D-84021220DFE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5212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124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24200"/>
            <a:ext cx="9144000" cy="304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D958-9C24-4893-995D-98040F7E8A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E10D4-4F74-4D68-8D09-D120BC4089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5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0" y="439738"/>
            <a:ext cx="1184400" cy="530852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74638"/>
            <a:ext cx="6192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9311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683568" y="6381328"/>
            <a:ext cx="1512000" cy="32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1100" dirty="0">
                <a:solidFill>
                  <a:srgbClr val="000000"/>
                </a:solidFill>
              </a:rPr>
              <a:t>© A. Kakabadse</a:t>
            </a:r>
          </a:p>
        </p:txBody>
      </p:sp>
      <p:sp>
        <p:nvSpPr>
          <p:cNvPr id="2" name="Rectangle 1"/>
          <p:cNvSpPr/>
          <p:nvPr/>
        </p:nvSpPr>
        <p:spPr bwMode="hidden">
          <a:xfrm>
            <a:off x="7380312" y="0"/>
            <a:ext cx="1763688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7524750" y="439738"/>
            <a:ext cx="11842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8116950" y="6381328"/>
            <a:ext cx="59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7E6A5BE-DDA7-448A-B2AF-333EB8F304F0}" type="slidenum">
              <a:rPr lang="en-GB" sz="1400" smtClean="0"/>
              <a:pPr algn="r"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6991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transition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tx2"/>
        </a:buClr>
        <a:buSzTx/>
        <a:buFontTx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tx2"/>
        </a:buClr>
        <a:buSzTx/>
        <a:buFont typeface="Rdg Vesta" pitchFamily="2" charset="0"/>
        <a:buChar char="–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tx2"/>
        </a:buClr>
        <a:buSzTx/>
        <a:buFontTx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tx2"/>
        </a:buClr>
        <a:buSzTx/>
        <a:buFont typeface="Rdg Vesta" pitchFamily="2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tx2"/>
        </a:buClr>
        <a:buSzTx/>
        <a:buFont typeface="Rdg Vesta" pitchFamily="2" charset="0"/>
        <a:buChar char="»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surveygizmo.com/s3/4489388/Advanced-Practice-Gaining-an-Edge-Boardro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95639"/>
            <a:ext cx="2133600" cy="325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6D9821F-ED9A-E74F-814D-D7ED39CA7A6D}" type="slidenum">
              <a:rPr lang="en-GB"/>
              <a:pPr>
                <a:defRPr/>
              </a:pPr>
              <a:t>1</a:t>
            </a:fld>
            <a:endParaRPr lang="en-GB"/>
          </a:p>
        </p:txBody>
      </p:sp>
      <p:sp>
        <p:nvSpPr>
          <p:cNvPr id="5" name="object 2"/>
          <p:cNvSpPr txBox="1"/>
          <p:nvPr/>
        </p:nvSpPr>
        <p:spPr>
          <a:xfrm>
            <a:off x="683568" y="5456837"/>
            <a:ext cx="8414965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r">
              <a:defRPr/>
            </a:pPr>
            <a:r>
              <a:rPr lang="en-GB" sz="2600" b="1" dirty="0">
                <a:solidFill>
                  <a:srgbClr val="0070C0"/>
                </a:solidFill>
                <a:cs typeface="Calibri"/>
              </a:rPr>
              <a:t>Boardroom Conflict, Paralysis or </a:t>
            </a:r>
            <a:r>
              <a:rPr lang="en-GB" sz="2600" b="1" dirty="0">
                <a:solidFill>
                  <a:srgbClr val="0070C0"/>
                </a:solidFill>
                <a:cs typeface="Calibri"/>
              </a:rPr>
              <a:t>Engagement :</a:t>
            </a:r>
            <a:endParaRPr sz="2600" b="1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6" name="object 44"/>
          <p:cNvSpPr txBox="1"/>
          <p:nvPr/>
        </p:nvSpPr>
        <p:spPr>
          <a:xfrm>
            <a:off x="0" y="5503186"/>
            <a:ext cx="1907704" cy="1313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78800"/>
              </a:lnSpc>
            </a:pPr>
            <a:r>
              <a:rPr sz="1800" b="1" spc="15" dirty="0">
                <a:solidFill>
                  <a:srgbClr val="111EA1"/>
                </a:solidFill>
                <a:latin typeface="NeuzeitforPlymouth-Black"/>
                <a:cs typeface="NeuzeitforPlymouth-Black"/>
              </a:rPr>
              <a:t>ADVANCED LEADERS</a:t>
            </a:r>
            <a:endParaRPr lang="en-GB" sz="1800" b="1" spc="15" dirty="0">
              <a:solidFill>
                <a:srgbClr val="111EA1"/>
              </a:solidFill>
              <a:latin typeface="NeuzeitforPlymouth-Black"/>
              <a:cs typeface="NeuzeitforPlymouth-Black"/>
            </a:endParaRPr>
          </a:p>
          <a:p>
            <a:pPr marL="12700" marR="5080">
              <a:lnSpc>
                <a:spcPct val="78800"/>
              </a:lnSpc>
            </a:pPr>
            <a:r>
              <a:rPr sz="1800" b="1" spc="15" dirty="0">
                <a:solidFill>
                  <a:srgbClr val="808080"/>
                </a:solidFill>
                <a:latin typeface="NeuzeitforPlymouth-Black"/>
                <a:cs typeface="NeuzeitforPlymouth-Black"/>
              </a:rPr>
              <a:t>AT </a:t>
            </a:r>
            <a:endParaRPr lang="en-GB" sz="1800" b="1" spc="15" dirty="0">
              <a:solidFill>
                <a:srgbClr val="808080"/>
              </a:solidFill>
              <a:latin typeface="NeuzeitforPlymouth-Black"/>
              <a:cs typeface="NeuzeitforPlymouth-Black"/>
            </a:endParaRPr>
          </a:p>
          <a:p>
            <a:pPr marL="12700" marR="5080">
              <a:lnSpc>
                <a:spcPct val="78800"/>
              </a:lnSpc>
            </a:pPr>
            <a:r>
              <a:rPr sz="1800" b="1" spc="15" dirty="0">
                <a:solidFill>
                  <a:srgbClr val="808080"/>
                </a:solidFill>
                <a:latin typeface="NeuzeitforPlymouth-Black"/>
                <a:cs typeface="NeuzeitforPlymouth-Black"/>
              </a:rPr>
              <a:t>MASSEY BUSINESS </a:t>
            </a:r>
            <a:r>
              <a:rPr sz="1800" b="1" spc="25" dirty="0">
                <a:solidFill>
                  <a:srgbClr val="808080"/>
                </a:solidFill>
                <a:latin typeface="NeuzeitforPlymouth-Black"/>
                <a:cs typeface="NeuzeitforPlymouth-Black"/>
              </a:rPr>
              <a:t>SCHOOL</a:t>
            </a:r>
            <a:endParaRPr sz="1800" dirty="0">
              <a:latin typeface="NeuzeitforPlymouth-Black"/>
              <a:cs typeface="NeuzeitforPlymouth-Black"/>
            </a:endParaRPr>
          </a:p>
        </p:txBody>
      </p:sp>
      <p:pic>
        <p:nvPicPr>
          <p:cNvPr id="43" name="Picture 42" descr="9set-images.jpg                                                00375268Macintosh HD                   C214EF1A: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9144000" cy="435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79DB9A-3A0A-5C4D-BC90-C31CE56ACE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9"/>
          <a:stretch/>
        </p:blipFill>
        <p:spPr>
          <a:xfrm>
            <a:off x="7315199" y="6090839"/>
            <a:ext cx="1674749" cy="6096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A0041E0-E192-FD46-B586-EEFBB4E4A5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b="40551"/>
          <a:stretch/>
        </p:blipFill>
        <p:spPr>
          <a:xfrm>
            <a:off x="0" y="-2937"/>
            <a:ext cx="9144000" cy="107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5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7504" y="2996952"/>
            <a:ext cx="8568184" cy="6476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solidFill>
                  <a:schemeClr val="tx2"/>
                </a:solidFill>
              </a:rPr>
              <a:t>Andrew Kakabadse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solidFill>
                  <a:schemeClr val="tx2"/>
                </a:solidFill>
              </a:rPr>
              <a:t>Professor of Governance and Leadership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solidFill>
                  <a:schemeClr val="tx2"/>
                </a:solidFill>
              </a:rPr>
              <a:t>Henley Business School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8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496" y="1124744"/>
            <a:ext cx="9108504" cy="1719064"/>
          </a:xfrm>
        </p:spPr>
        <p:txBody>
          <a:bodyPr/>
          <a:lstStyle/>
          <a:p>
            <a:r>
              <a:rPr lang="en-GB" sz="4000" dirty="0">
                <a:solidFill>
                  <a:srgbClr val="002060"/>
                </a:solidFill>
              </a:rPr>
              <a:t>Conflict, Paralysis or Engagement:</a:t>
            </a:r>
            <a:br>
              <a:rPr lang="en-GB" sz="4000" dirty="0">
                <a:solidFill>
                  <a:srgbClr val="002060"/>
                </a:solidFill>
              </a:rPr>
            </a:br>
            <a:r>
              <a:rPr lang="en-GB" sz="4000" dirty="0">
                <a:solidFill>
                  <a:srgbClr val="002060"/>
                </a:solidFill>
              </a:rPr>
              <a:t>Critical Nature of Boardroom Dynamics: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64361833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464137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Discretionary Action</a:t>
            </a:r>
          </a:p>
          <a:p>
            <a:pPr lvl="1" indent="-342900"/>
            <a:r>
              <a:rPr lang="en-GB" sz="2000" dirty="0"/>
              <a:t>Oversight</a:t>
            </a:r>
          </a:p>
          <a:p>
            <a:pPr lvl="1" indent="-342900"/>
            <a:r>
              <a:rPr lang="en-GB" sz="2000" dirty="0"/>
              <a:t>Stewardship</a:t>
            </a:r>
          </a:p>
          <a:p>
            <a:pPr lvl="1" indent="-342900"/>
            <a:r>
              <a:rPr lang="en-GB" sz="2000" dirty="0"/>
              <a:t>Compliance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Boards Add Value?</a:t>
            </a:r>
          </a:p>
          <a:p>
            <a:pPr marL="857250" lvl="1" indent="-457200"/>
            <a:r>
              <a:rPr lang="en-GB" sz="2000" dirty="0"/>
              <a:t>NEDs add value?</a:t>
            </a:r>
          </a:p>
          <a:p>
            <a:pPr marL="857250" lvl="1" indent="-457200"/>
            <a:r>
              <a:rPr lang="en-GB" sz="2000" dirty="0"/>
              <a:t>Competitive advantage</a:t>
            </a:r>
          </a:p>
          <a:p>
            <a:pPr marL="857250" lvl="1" indent="-457200"/>
            <a:r>
              <a:rPr lang="en-GB" sz="2000" dirty="0"/>
              <a:t>Differentiation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Shaped by:</a:t>
            </a:r>
          </a:p>
        </p:txBody>
      </p:sp>
    </p:spTree>
    <p:extLst>
      <p:ext uri="{BB962C8B-B14F-4D97-AF65-F5344CB8AC3E}">
        <p14:creationId xmlns:p14="http://schemas.microsoft.com/office/powerpoint/2010/main" val="306011404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>
          <a:xfrm>
            <a:off x="308385" y="188640"/>
            <a:ext cx="8229600" cy="490066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Board Dynamics (UK)</a:t>
            </a:r>
          </a:p>
        </p:txBody>
      </p:sp>
      <p:sp>
        <p:nvSpPr>
          <p:cNvPr id="22532" name="Rectangle 13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1880" y="5815037"/>
            <a:ext cx="8610600" cy="422275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</a:pPr>
            <a:r>
              <a:rPr lang="en-GB" sz="2400" b="1" dirty="0">
                <a:solidFill>
                  <a:srgbClr val="C00000"/>
                </a:solidFill>
              </a:rPr>
              <a:t>LOW TRUST </a:t>
            </a:r>
            <a:r>
              <a:rPr lang="en-GB" sz="2400" b="1" dirty="0">
                <a:solidFill>
                  <a:srgbClr val="002060"/>
                </a:solidFill>
              </a:rPr>
              <a:t>– Executive Board Directors of Chairman/NEDs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08757" y="1251350"/>
            <a:ext cx="8573984" cy="4553914"/>
            <a:chOff x="308757" y="1251350"/>
            <a:chExt cx="8573984" cy="4553914"/>
          </a:xfrm>
        </p:grpSpPr>
        <p:pic>
          <p:nvPicPr>
            <p:cNvPr id="22538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8757" y="1258978"/>
              <a:ext cx="8573984" cy="45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536" name="Text Box 140"/>
            <p:cNvSpPr txBox="1">
              <a:spLocks noChangeArrowheads="1"/>
            </p:cNvSpPr>
            <p:nvPr/>
          </p:nvSpPr>
          <p:spPr bwMode="auto">
            <a:xfrm>
              <a:off x="340260" y="1251350"/>
              <a:ext cx="29733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3300"/>
                </a:buClr>
              </a:pPr>
              <a:r>
                <a:rPr lang="en-GB" sz="2000" b="1" dirty="0">
                  <a:solidFill>
                    <a:srgbClr val="FF3300"/>
                  </a:solidFill>
                </a:rPr>
                <a:t>Executives v NEDs</a:t>
              </a:r>
            </a:p>
          </p:txBody>
        </p:sp>
        <p:sp>
          <p:nvSpPr>
            <p:cNvPr id="22535" name="Text Box 138"/>
            <p:cNvSpPr txBox="1">
              <a:spLocks noChangeArrowheads="1"/>
            </p:cNvSpPr>
            <p:nvPr/>
          </p:nvSpPr>
          <p:spPr bwMode="auto">
            <a:xfrm>
              <a:off x="6183089" y="5454269"/>
              <a:ext cx="765175" cy="24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3300"/>
                </a:buClr>
              </a:pPr>
              <a:r>
                <a:rPr lang="en-GB" sz="1000" b="1" dirty="0">
                  <a:solidFill>
                    <a:schemeClr val="bg1">
                      <a:lumMod val="50000"/>
                    </a:schemeClr>
                  </a:solidFill>
                </a:rPr>
                <a:t>/NEDs</a:t>
              </a:r>
            </a:p>
          </p:txBody>
        </p:sp>
      </p:grpSp>
      <p:sp>
        <p:nvSpPr>
          <p:cNvPr id="10" name="Date Placeholder 3"/>
          <p:cNvSpPr txBox="1">
            <a:spLocks/>
          </p:cNvSpPr>
          <p:nvPr/>
        </p:nvSpPr>
        <p:spPr>
          <a:xfrm>
            <a:off x="99950" y="6629400"/>
            <a:ext cx="1676400" cy="2286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</a:rPr>
              <a:t>27 Sep 11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1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6768752" cy="706090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Board Dynamics (USA)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09698" y="957362"/>
            <a:ext cx="8229600" cy="5744363"/>
          </a:xfrm>
        </p:spPr>
        <p:txBody>
          <a:bodyPr>
            <a:normAutofit fontScale="77500" lnSpcReduction="20000"/>
          </a:bodyPr>
          <a:lstStyle/>
          <a:p>
            <a:pPr marL="261938" indent="-261938">
              <a:lnSpc>
                <a:spcPct val="80000"/>
              </a:lnSpc>
              <a:spcBef>
                <a:spcPct val="25000"/>
              </a:spcBef>
              <a:buFontTx/>
              <a:buNone/>
            </a:pPr>
            <a:r>
              <a:rPr lang="en-GB" sz="2800" dirty="0">
                <a:solidFill>
                  <a:srgbClr val="C00000"/>
                </a:solidFill>
              </a:rPr>
              <a:t>Average Companies (Majority)</a:t>
            </a:r>
          </a:p>
          <a:p>
            <a:pPr marL="261938" indent="-261938">
              <a:lnSpc>
                <a:spcPct val="80000"/>
              </a:lnSpc>
              <a:spcBef>
                <a:spcPct val="25000"/>
              </a:spcBef>
              <a:buFontTx/>
              <a:buNone/>
            </a:pPr>
            <a:endParaRPr lang="en-GB" sz="2000" dirty="0">
              <a:solidFill>
                <a:srgbClr val="FF3300"/>
              </a:solidFill>
            </a:endParaRP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High inhibition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Defensiveness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Limited use of NED/external director capabilities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Appointed from network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Discouraged from talking to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Staff/Management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External Director portfolio extensive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Strategy/board dynamics driven by CEO / President / Chairman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Dismissive of CSR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NOT DEVELOPMENT MINDED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Legal culpability</a:t>
            </a:r>
          </a:p>
          <a:p>
            <a:pPr marL="261938" indent="-261938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Sarbanes Oxley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Gone too far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GB" sz="2600" dirty="0">
                <a:solidFill>
                  <a:srgbClr val="002060"/>
                </a:solidFill>
              </a:rPr>
              <a:t>May induce more ‘corruption’</a:t>
            </a:r>
          </a:p>
        </p:txBody>
      </p:sp>
      <p:sp>
        <p:nvSpPr>
          <p:cNvPr id="7" name="Footer Placeholder 8"/>
          <p:cNvSpPr>
            <a:spLocks noGrp="1"/>
          </p:cNvSpPr>
          <p:nvPr/>
        </p:nvSpPr>
        <p:spPr bwMode="auto">
          <a:xfrm>
            <a:off x="3076698" y="6581075"/>
            <a:ext cx="2895600" cy="241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800" kern="120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GB" dirty="0"/>
              <a:t>Global Board Best Practice</a:t>
            </a:r>
          </a:p>
        </p:txBody>
      </p:sp>
    </p:spTree>
    <p:extLst>
      <p:ext uri="{BB962C8B-B14F-4D97-AF65-F5344CB8AC3E}">
        <p14:creationId xmlns:p14="http://schemas.microsoft.com/office/powerpoint/2010/main" val="311059364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06686"/>
            <a:ext cx="6192838" cy="1138138"/>
          </a:xfrm>
        </p:spPr>
        <p:txBody>
          <a:bodyPr anchor="ctr"/>
          <a:lstStyle/>
          <a:p>
            <a:r>
              <a:rPr lang="en-GB" dirty="0"/>
              <a:t>Board Dynamics (Australia)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755576" y="5970626"/>
            <a:ext cx="7380000" cy="50709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itchFamily="2" charset="2"/>
              <a:buChar char="§"/>
              <a:defRPr sz="1800" b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Verdana" pitchFamily="34" charset="0"/>
              <a:buChar char="–"/>
              <a:defRPr sz="1800" b="0">
                <a:solidFill>
                  <a:srgbClr val="00206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itchFamily="2" charset="2"/>
              <a:buChar char="Ø"/>
              <a:defRPr sz="1800" b="0">
                <a:solidFill>
                  <a:srgbClr val="00206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D31245"/>
              </a:buClr>
              <a:buSzPct val="100000"/>
              <a:buFont typeface="Arial" pitchFamily="34" charset="0"/>
              <a:buChar char="•"/>
            </a:pPr>
            <a:r>
              <a:rPr lang="en-GB" b="1" dirty="0">
                <a:solidFill>
                  <a:schemeClr val="tx2"/>
                </a:solidFill>
              </a:rPr>
              <a:t>Board Performance - Shared/cohesive views</a:t>
            </a:r>
          </a:p>
        </p:txBody>
      </p:sp>
      <p:graphicFrame>
        <p:nvGraphicFramePr>
          <p:cNvPr id="7" name="Object 7"/>
          <p:cNvGraphicFramePr>
            <a:graphicFrameLocks/>
          </p:cNvGraphicFramePr>
          <p:nvPr>
            <p:extLst/>
          </p:nvPr>
        </p:nvGraphicFramePr>
        <p:xfrm>
          <a:off x="395536" y="1553493"/>
          <a:ext cx="8424862" cy="439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hart" r:id="rId4" imgW="6162547" imgH="2608872" progId="Excel.Sheet.8">
                  <p:embed/>
                </p:oleObj>
              </mc:Choice>
              <mc:Fallback>
                <p:oleObj name="Chart" r:id="rId4" imgW="6162547" imgH="2608872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-24"/>
                      <a:stretch>
                        <a:fillRect/>
                      </a:stretch>
                    </p:blipFill>
                    <p:spPr bwMode="auto">
                      <a:xfrm>
                        <a:off x="395536" y="1553493"/>
                        <a:ext cx="8424862" cy="439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823645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340768"/>
            <a:ext cx="7992888" cy="4785395"/>
          </a:xfrm>
        </p:spPr>
        <p:txBody>
          <a:bodyPr/>
          <a:lstStyle/>
          <a:p>
            <a:pPr marL="514350" indent="-514350">
              <a:buAutoNum type="arabicPeriod" startAt="3"/>
            </a:pPr>
            <a:r>
              <a:rPr lang="en-GB" sz="2000" dirty="0"/>
              <a:t>Director Capability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Scrutiny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Compelling argument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Engaging across misalignments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Resilience</a:t>
            </a:r>
          </a:p>
          <a:p>
            <a:pPr marL="514350" indent="-514350">
              <a:buAutoNum type="arabicPeriod" startAt="4"/>
            </a:pPr>
            <a:r>
              <a:rPr lang="en-GB" sz="2000" dirty="0"/>
              <a:t>Chairman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Bad Chairman Bad Board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Good Chairman Good Board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UK Government Study</a:t>
            </a:r>
          </a:p>
          <a:p>
            <a:pPr marL="857250" lvl="1" indent="-457200">
              <a:buFontTx/>
              <a:buChar char="-"/>
            </a:pPr>
            <a:r>
              <a:rPr lang="en-GB" sz="1800" dirty="0"/>
              <a:t>Need dynamic governance</a:t>
            </a:r>
          </a:p>
          <a:p>
            <a:pPr marL="0" indent="0">
              <a:buNone/>
            </a:pPr>
            <a:r>
              <a:rPr lang="en-GB" sz="2400" dirty="0"/>
              <a:t>       </a:t>
            </a:r>
            <a:endParaRPr lang="en-GB" dirty="0"/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65403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Outcome</a:t>
            </a:r>
          </a:p>
          <a:p>
            <a:pPr marL="0" indent="0">
              <a:buNone/>
            </a:pPr>
            <a:endParaRPr lang="en-GB" dirty="0"/>
          </a:p>
          <a:p>
            <a:pPr>
              <a:buFontTx/>
              <a:buChar char="-"/>
            </a:pPr>
            <a:r>
              <a:rPr lang="en-GB" sz="1800"/>
              <a:t>Paralysis too </a:t>
            </a:r>
            <a:r>
              <a:rPr lang="en-GB" sz="1800" dirty="0"/>
              <a:t>many </a:t>
            </a:r>
            <a:r>
              <a:rPr lang="en-GB" sz="1800"/>
              <a:t>times </a:t>
            </a:r>
          </a:p>
          <a:p>
            <a:pPr>
              <a:buFontTx/>
              <a:buChar char="-"/>
            </a:pPr>
            <a:r>
              <a:rPr lang="en-GB" sz="1800"/>
              <a:t>Compliance </a:t>
            </a:r>
            <a:r>
              <a:rPr lang="en-GB" sz="1800" dirty="0"/>
              <a:t>with stewardship</a:t>
            </a:r>
          </a:p>
          <a:p>
            <a:pPr>
              <a:buFontTx/>
              <a:buChar char="-"/>
            </a:pPr>
            <a:r>
              <a:rPr lang="en-GB" sz="1800" dirty="0"/>
              <a:t>Diversity of thinking</a:t>
            </a:r>
          </a:p>
          <a:p>
            <a:pPr>
              <a:buFontTx/>
              <a:buChar char="-"/>
            </a:pPr>
            <a:r>
              <a:rPr lang="en-GB" sz="1800" dirty="0"/>
              <a:t>Board deep into Enterprise – Why?</a:t>
            </a:r>
          </a:p>
          <a:p>
            <a:pPr>
              <a:buFontTx/>
              <a:buChar char="-"/>
            </a:pPr>
            <a:r>
              <a:rPr lang="en-GB" sz="1800" dirty="0"/>
              <a:t>Working through fault lines</a:t>
            </a:r>
          </a:p>
          <a:p>
            <a:pPr>
              <a:buFontTx/>
              <a:buChar char="-"/>
            </a:pPr>
            <a:r>
              <a:rPr lang="en-GB" sz="1800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383166398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6866E0-FA93-2E4D-BEB0-10157DD81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8308"/>
            <a:ext cx="2860030" cy="28600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657DBA-2141-F24A-B107-469B9674A390}"/>
              </a:ext>
            </a:extLst>
          </p:cNvPr>
          <p:cNvSpPr/>
          <p:nvPr/>
        </p:nvSpPr>
        <p:spPr>
          <a:xfrm>
            <a:off x="0" y="0"/>
            <a:ext cx="9144000" cy="3124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2371B-94AC-4942-B01B-AD7ED0CB5B45}"/>
              </a:ext>
            </a:extLst>
          </p:cNvPr>
          <p:cNvSpPr/>
          <p:nvPr/>
        </p:nvSpPr>
        <p:spPr>
          <a:xfrm>
            <a:off x="0" y="3124200"/>
            <a:ext cx="9144000" cy="304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65709"/>
            <a:ext cx="4953000" cy="297180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590550" y="165160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IE" dirty="0"/>
              <a:t> </a:t>
            </a:r>
            <a:r>
              <a:rPr lang="en-IE" dirty="0">
                <a:solidFill>
                  <a:srgbClr val="002060"/>
                </a:solidFill>
              </a:rPr>
              <a:t>Feedback Please</a:t>
            </a:r>
          </a:p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Conflict, Paralysis or Engagement</a:t>
            </a:r>
            <a:endParaRPr lang="en-I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3719656"/>
            <a:ext cx="880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800" dirty="0">
                <a:hlinkClick r:id="rId4"/>
              </a:rPr>
              <a:t>https://www.surveygizmo.com/s3/4489388/Advanced-Practice-Gaining-an-Edge-Boardroom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93232113"/>
      </p:ext>
    </p:extLst>
  </p:cSld>
  <p:clrMapOvr>
    <a:masterClrMapping/>
  </p:clrMapOvr>
</p:sld>
</file>

<file path=ppt/theme/theme1.xml><?xml version="1.0" encoding="utf-8"?>
<a:theme xmlns:a="http://schemas.openxmlformats.org/drawingml/2006/main" name="2_HLY_PowerPoint_template_3.0">
  <a:themeElements>
    <a:clrScheme name="Rdg-Theme-1">
      <a:dk1>
        <a:srgbClr val="000000"/>
      </a:dk1>
      <a:lt1>
        <a:srgbClr val="FFFFFF"/>
      </a:lt1>
      <a:dk2>
        <a:srgbClr val="133D8D"/>
      </a:dk2>
      <a:lt2>
        <a:srgbClr val="000000"/>
      </a:lt2>
      <a:accent1>
        <a:srgbClr val="133D8D"/>
      </a:accent1>
      <a:accent2>
        <a:srgbClr val="808080"/>
      </a:accent2>
      <a:accent3>
        <a:srgbClr val="000000"/>
      </a:accent3>
      <a:accent4>
        <a:srgbClr val="7A97C2"/>
      </a:accent4>
      <a:accent5>
        <a:srgbClr val="BDCBE1"/>
      </a:accent5>
      <a:accent6>
        <a:srgbClr val="C8C8C8"/>
      </a:accent6>
      <a:hlink>
        <a:srgbClr val="133D8D"/>
      </a:hlink>
      <a:folHlink>
        <a:srgbClr val="808080"/>
      </a:folHlink>
    </a:clrScheme>
    <a:fontScheme name="Rdg-Theme-1">
      <a:majorFont>
        <a:latin typeface="Rdg Vest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dg Vest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dg-Theme-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HLY_PowerPoint_template_3.0</Template>
  <TotalTime>1529</TotalTime>
  <Words>222</Words>
  <Application>Microsoft Office PowerPoint</Application>
  <PresentationFormat>On-screen Show (4:3)</PresentationFormat>
  <Paragraphs>73</Paragraphs>
  <Slides>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NeuzeitforPlymouth-Black</vt:lpstr>
      <vt:lpstr>Rdg Vesta</vt:lpstr>
      <vt:lpstr>Verdana</vt:lpstr>
      <vt:lpstr>2_HLY_PowerPoint_template_3.0</vt:lpstr>
      <vt:lpstr>Chart</vt:lpstr>
      <vt:lpstr>PowerPoint Presentation</vt:lpstr>
      <vt:lpstr>Conflict, Paralysis or Engagement: Critical Nature of Boardroom Dynamics:</vt:lpstr>
      <vt:lpstr>Shaped by:</vt:lpstr>
      <vt:lpstr>Board Dynamics (UK)</vt:lpstr>
      <vt:lpstr>Board Dynamics (USA)</vt:lpstr>
      <vt:lpstr>Board Dynamics (Australia)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</dc:creator>
  <cp:keywords>University of Reading</cp:keywords>
  <cp:lastModifiedBy>Shippam, Kerry</cp:lastModifiedBy>
  <cp:revision>157</cp:revision>
  <cp:lastPrinted>2018-02-12T09:27:48Z</cp:lastPrinted>
  <dcterms:created xsi:type="dcterms:W3CDTF">2014-04-18T08:02:23Z</dcterms:created>
  <dcterms:modified xsi:type="dcterms:W3CDTF">2018-08-09T00:01:34Z</dcterms:modified>
</cp:coreProperties>
</file>